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0" r:id="rId2"/>
    <p:sldId id="340" r:id="rId3"/>
    <p:sldId id="257" r:id="rId4"/>
    <p:sldId id="308" r:id="rId5"/>
    <p:sldId id="338" r:id="rId6"/>
    <p:sldId id="306" r:id="rId7"/>
    <p:sldId id="336" r:id="rId8"/>
    <p:sldId id="332" r:id="rId9"/>
    <p:sldId id="335" r:id="rId10"/>
    <p:sldId id="328" r:id="rId11"/>
    <p:sldId id="329" r:id="rId12"/>
    <p:sldId id="282" r:id="rId13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81" autoAdjust="0"/>
  </p:normalViewPr>
  <p:slideViewPr>
    <p:cSldViewPr snapToGrid="0">
      <p:cViewPr>
        <p:scale>
          <a:sx n="117" d="100"/>
          <a:sy n="117" d="100"/>
        </p:scale>
        <p:origin x="-35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pPr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pPr/>
              <a:t>9/28/2021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5">
                <a:lumMod val="40000"/>
                <a:lumOff val="60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86000">
              <a:schemeClr val="accent1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pPr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igraphic.com/pdfs/imi/imi-2016/imi161d.pdf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igraphic.com/pdfs/imi/imi-2016/imi161d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5265964" y="381371"/>
            <a:ext cx="5935436" cy="160043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4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09/03 al 23/11/21</a:t>
            </a:r>
            <a:b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 </a:t>
            </a:r>
            <a:endParaRPr lang="es-AR" sz="14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096737" y="2291167"/>
            <a:ext cx="6104164" cy="181588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Coordinadora: Dra. Mónica </a:t>
            </a:r>
            <a:r>
              <a:rPr lang="es-ES" sz="14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Miriam Góngora </a:t>
            </a:r>
            <a:r>
              <a:rPr lang="es-ES" sz="14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12/03 al 26/11/21</a:t>
            </a:r>
            <a:b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4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618013" y="4414119"/>
            <a:ext cx="8583385" cy="6463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s-ES" b="1" dirty="0">
                <a:solidFill>
                  <a:prstClr val="black"/>
                </a:solidFill>
              </a:rPr>
              <a:t>Los teóricos de estos dos cursos, son presenciales, de 14:00 a 19:00 horas.  De continuar la pandemia, serán por zoom y/u otro medio; de 15:00 a 17:30 horas.</a:t>
            </a:r>
            <a:endParaRPr lang="es-AR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682" y="5536972"/>
            <a:ext cx="4310517" cy="72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3147332" y="5523756"/>
            <a:ext cx="5086350" cy="5232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</a:t>
            </a:r>
            <a:endParaRPr lang="es-AR" dirty="0"/>
          </a:p>
        </p:txBody>
      </p:sp>
      <p:sp>
        <p:nvSpPr>
          <p:cNvPr id="2" name="1 Rectángulo"/>
          <p:cNvSpPr/>
          <p:nvPr/>
        </p:nvSpPr>
        <p:spPr>
          <a:xfrm>
            <a:off x="878108" y="355586"/>
            <a:ext cx="3251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s-AR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Actualización-Caso clínico 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 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Pérez Elizondo AD. Liquen escleroso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perianal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Presentación de un caso tratado con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tacrolimus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ungüento al 0,1%.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Arch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Invest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Mat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Infant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2016; 1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8): 15-17.</a:t>
            </a:r>
          </a:p>
          <a:p>
            <a:pPr algn="just"/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https://www.medigraphic.com/pdfs/imi/imi-2016/imi161d.pdf</a:t>
            </a:r>
            <a:endParaRPr lang="es-AR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Consulta:10/9/2021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Dr. Alejandro Romero.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4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155120" y="244929"/>
            <a:ext cx="12036879" cy="8602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RESUMEN</a:t>
            </a: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El liquen escleroso (LE) es una entidad de etiología desconocida que afecta piel y mucosas, en forma crónica.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Diversos factores han sido involucrados, como los genéticos, inmunológicos, hormonales, infecciosos, traumáticos, entre otros.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Se ve generalmente en localización genital y provoca prurito intenso, dolor, disuria, </a:t>
            </a:r>
            <a:r>
              <a:rPr lang="es-ES" sz="2400" dirty="0" err="1" smtClean="0"/>
              <a:t>dispareunia</a:t>
            </a:r>
            <a:r>
              <a:rPr lang="es-ES" sz="2400" dirty="0" smtClean="0"/>
              <a:t> y hasta estreñimiento, por lo cual el diagnóstico temprano es fundamental para implementar una terapéutica adecuada y mejorar la calidad de vida del paciente.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Se presenta un caso de LE </a:t>
            </a:r>
            <a:r>
              <a:rPr lang="es-ES" sz="2400" dirty="0" err="1" smtClean="0"/>
              <a:t>perianal</a:t>
            </a:r>
            <a:r>
              <a:rPr lang="es-ES" sz="2400" dirty="0" smtClean="0"/>
              <a:t> tratado con </a:t>
            </a:r>
            <a:r>
              <a:rPr lang="es-ES" sz="2400" dirty="0" err="1" smtClean="0"/>
              <a:t>tacrolimus</a:t>
            </a:r>
            <a:r>
              <a:rPr lang="es-ES" sz="2400" dirty="0" smtClean="0"/>
              <a:t> ungüento al 0,1%.</a:t>
            </a:r>
          </a:p>
          <a:p>
            <a:pPr>
              <a:buFont typeface="Wingdings" pitchFamily="2" charset="2"/>
              <a:buChar char="Ø"/>
            </a:pPr>
            <a:endParaRPr lang="es-ES" sz="2200" dirty="0" smtClean="0"/>
          </a:p>
          <a:p>
            <a:pPr marL="285750" indent="-285750" algn="just"/>
            <a:endParaRPr lang="en-US" sz="2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9037900" y="60263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/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171450" y="261256"/>
            <a:ext cx="12020550" cy="1011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Esta enfermedad </a:t>
            </a:r>
            <a:r>
              <a:rPr lang="es-ES" sz="2400" dirty="0" err="1" smtClean="0"/>
              <a:t>mucocutánea</a:t>
            </a:r>
            <a:r>
              <a:rPr lang="es-ES" sz="2400" dirty="0" smtClean="0"/>
              <a:t> inflamatoria crónica fue inicialmente descrita por </a:t>
            </a:r>
            <a:r>
              <a:rPr lang="es-ES" sz="2400" dirty="0" err="1" smtClean="0"/>
              <a:t>Hallopeau</a:t>
            </a:r>
            <a:r>
              <a:rPr lang="es-ES" sz="2400" dirty="0" smtClean="0"/>
              <a:t> y </a:t>
            </a:r>
            <a:r>
              <a:rPr lang="es-ES" sz="2400" dirty="0" err="1" smtClean="0"/>
              <a:t>Darier</a:t>
            </a:r>
            <a:r>
              <a:rPr lang="es-ES" sz="2400" dirty="0" smtClean="0"/>
              <a:t> en 1887 como liquen escleroso y atrófico.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Se presenta principalmente en mujeres entre la cuarta y quinta década de la vida, aunque también se pude presentar en niñas y varones de mediana edad y su habitual localización es  la zona </a:t>
            </a:r>
            <a:r>
              <a:rPr lang="es-ES" sz="2400" dirty="0" err="1" smtClean="0"/>
              <a:t>anogenital</a:t>
            </a:r>
            <a:r>
              <a:rPr lang="es-ES" sz="2400" dirty="0" smtClean="0"/>
              <a:t>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Las formas </a:t>
            </a:r>
            <a:r>
              <a:rPr lang="es-ES" sz="2400" dirty="0" err="1" smtClean="0"/>
              <a:t>extragenitales</a:t>
            </a:r>
            <a:r>
              <a:rPr lang="es-ES" sz="2400" dirty="0" smtClean="0"/>
              <a:t> son menos frecuentes y se localizan en tronco, cuello y extremidades.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Se desconoce su etiopatogenia, pero se sospecha de origen </a:t>
            </a:r>
            <a:r>
              <a:rPr lang="es-ES" sz="2400" dirty="0" err="1" smtClean="0"/>
              <a:t>autoinmunitario</a:t>
            </a:r>
            <a:r>
              <a:rPr lang="es-ES" sz="2400" dirty="0" smtClean="0"/>
              <a:t> por la detección de </a:t>
            </a:r>
            <a:r>
              <a:rPr lang="es-ES" sz="2400" dirty="0" err="1" smtClean="0"/>
              <a:t>IgG</a:t>
            </a:r>
            <a:r>
              <a:rPr lang="es-ES" sz="2400" dirty="0" smtClean="0"/>
              <a:t> contra la proteína 1 de la matriz extracelular.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§"/>
            </a:pPr>
            <a:endParaRPr lang="es-ES" sz="2400" dirty="0" smtClean="0"/>
          </a:p>
          <a:p>
            <a:pPr>
              <a:buFont typeface="Arial" pitchFamily="34" charset="0"/>
              <a:buChar char="•"/>
            </a:pPr>
            <a:endParaRPr lang="es-ES" sz="2400" dirty="0" smtClean="0"/>
          </a:p>
          <a:p>
            <a:pPr>
              <a:buFont typeface="Arial" pitchFamily="34" charset="0"/>
              <a:buChar char="•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 marL="342900" indent="-342900" algn="just"/>
            <a:endParaRPr lang="en-US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sp>
        <p:nvSpPr>
          <p:cNvPr id="2" name="1 Rectángulo"/>
          <p:cNvSpPr/>
          <p:nvPr/>
        </p:nvSpPr>
        <p:spPr>
          <a:xfrm>
            <a:off x="9932101" y="65138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65314" y="408214"/>
            <a:ext cx="12020550" cy="789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Clínicamente se observan pápulas blanco marfilinas que confluyen formando bandas </a:t>
            </a:r>
            <a:r>
              <a:rPr lang="es-ES" sz="2400" dirty="0" err="1" smtClean="0"/>
              <a:t>fibro-esclerosantes</a:t>
            </a:r>
            <a:r>
              <a:rPr lang="es-ES" sz="2400" dirty="0" smtClean="0"/>
              <a:t> irregulares </a:t>
            </a:r>
            <a:r>
              <a:rPr lang="es-ES" sz="2400" dirty="0" err="1" smtClean="0"/>
              <a:t>hipocrómicas</a:t>
            </a:r>
            <a:r>
              <a:rPr lang="es-ES" sz="2400" dirty="0" smtClean="0"/>
              <a:t>, rodeadas de un halo pigmentado en algunas ocasiones.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En su evolución natural puede dejar secuelas </a:t>
            </a:r>
            <a:r>
              <a:rPr lang="es-ES" sz="2400" dirty="0" err="1" smtClean="0"/>
              <a:t>cicatrizales</a:t>
            </a:r>
            <a:r>
              <a:rPr lang="es-ES" sz="2400" dirty="0" smtClean="0"/>
              <a:t> deformantes, que son áreas atróficas permanentes, cuyo riesgo potencial de trasformación maligna hacia un carcinoma </a:t>
            </a:r>
            <a:r>
              <a:rPr lang="es-ES" sz="2400" dirty="0" err="1" smtClean="0"/>
              <a:t>epidermoide</a:t>
            </a:r>
            <a:r>
              <a:rPr lang="es-ES" sz="2400" dirty="0" smtClean="0"/>
              <a:t> existe en un 4 al 8% de los casos.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§"/>
            </a:pPr>
            <a:endParaRPr lang="es-ES" sz="2400" dirty="0" smtClean="0"/>
          </a:p>
          <a:p>
            <a:pPr>
              <a:buFont typeface="Arial" pitchFamily="34" charset="0"/>
              <a:buChar char="•"/>
            </a:pPr>
            <a:endParaRPr lang="es-ES" sz="2400" dirty="0" smtClean="0"/>
          </a:p>
          <a:p>
            <a:pPr>
              <a:buFont typeface="Arial" pitchFamily="34" charset="0"/>
              <a:buChar char="•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 marL="342900" indent="-342900" algn="just"/>
            <a:endParaRPr lang="en-US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sp>
        <p:nvSpPr>
          <p:cNvPr id="2" name="1 Rectángulo"/>
          <p:cNvSpPr/>
          <p:nvPr/>
        </p:nvSpPr>
        <p:spPr>
          <a:xfrm>
            <a:off x="10176969" y="105606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57150" y="138792"/>
            <a:ext cx="12134850" cy="10187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>
                <a:latin typeface="Calibri" panose="020F0502020204030204" pitchFamily="34" charset="0"/>
                <a:cs typeface="Calibri" panose="020F0502020204030204" pitchFamily="34" charset="0"/>
              </a:rPr>
              <a:t>CASO </a:t>
            </a:r>
            <a:r>
              <a:rPr lang="es-ES_tradnl" sz="2900" dirty="0" smtClean="0">
                <a:latin typeface="Calibri" panose="020F0502020204030204" pitchFamily="34" charset="0"/>
                <a:cs typeface="Calibri" panose="020F0502020204030204" pitchFamily="34" charset="0"/>
              </a:rPr>
              <a:t>CLÍNICO </a:t>
            </a:r>
          </a:p>
          <a:p>
            <a:pPr algn="just"/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Paciente de sexo femenino, 26 años de edad, con dermatosis localizada en región perianal, afectando el pliegue inferior del ano.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Se visualizaba una placa blanquecina nacarada y brillante, de distribución lineal, fibrosa, bien delimitada, pruriginosa y dura al tacto. La evolución fue lenta y progresiva en los últimos dos años.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La paciente además refería que le provocaba estreñimiento y dolor a la defecación.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No tenía antecedentes heredofamiliares al respecto.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/>
              <a:t> S</a:t>
            </a:r>
            <a:r>
              <a:rPr lang="es-ES" sz="2400" dirty="0" smtClean="0"/>
              <a:t>e le indicaron varios tratamientos previos, incluyeron terapias tópicas con esteroides, combinados con antimicóticos; corticoides del alta potencia combinados con antibióticos por tiempo indefinido. Asimismo, terapia sistémica con antihistamínicos, corticoides. </a:t>
            </a:r>
            <a:r>
              <a:rPr lang="es-ES" sz="2400" dirty="0"/>
              <a:t>C</a:t>
            </a:r>
            <a:r>
              <a:rPr lang="es-ES" sz="2400" dirty="0" smtClean="0"/>
              <a:t>on una respuesta favorable en forma temporal.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pPr marL="285750" indent="-285750" algn="just"/>
            <a:endParaRPr lang="en-US" sz="2200" dirty="0"/>
          </a:p>
          <a:p>
            <a:pPr marL="342900" indent="-342900" algn="just">
              <a:buFont typeface="Wingdings" pitchFamily="2" charset="2"/>
              <a:buChar char="ü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sp>
        <p:nvSpPr>
          <p:cNvPr id="2" name="1 Rectángulo"/>
          <p:cNvSpPr/>
          <p:nvPr/>
        </p:nvSpPr>
        <p:spPr>
          <a:xfrm>
            <a:off x="9930802" y="138792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0629" y="156754"/>
            <a:ext cx="11223171" cy="992778"/>
          </a:xfrm>
        </p:spPr>
        <p:txBody>
          <a:bodyPr/>
          <a:lstStyle/>
          <a:p>
            <a:r>
              <a:rPr lang="es-ES" dirty="0" smtClean="0"/>
              <a:t>CASO CLÍNICO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6 Marcador de contenido" descr="Figura-1-Placa-blanquecina-tumefacta-en-ojo-de-cerrad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6641" y="1750422"/>
            <a:ext cx="4798422" cy="4554583"/>
          </a:xfrm>
          <a:ln>
            <a:solidFill>
              <a:srgbClr val="FF0000"/>
            </a:solidFill>
          </a:ln>
        </p:spPr>
      </p:pic>
      <p:sp>
        <p:nvSpPr>
          <p:cNvPr id="3" name="2 Rectángulo"/>
          <p:cNvSpPr/>
          <p:nvPr/>
        </p:nvSpPr>
        <p:spPr>
          <a:xfrm>
            <a:off x="9763187" y="195767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163286" y="163286"/>
            <a:ext cx="1202871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CASO </a:t>
            </a:r>
            <a:r>
              <a:rPr lang="es-ES_trad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CLÍNICO </a:t>
            </a:r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Se pidieron rutinas de laboratorio, que fueron normales.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Ante la sospecha de liquen escleroso se solicitó una biopsia de la lesión, cuya histopatología informó hiperqueratosis, epidermis </a:t>
            </a:r>
            <a:r>
              <a:rPr lang="es-ES" sz="2400" dirty="0" err="1" smtClean="0"/>
              <a:t>acantósica</a:t>
            </a:r>
            <a:r>
              <a:rPr lang="es-ES" sz="2400" dirty="0" smtClean="0"/>
              <a:t> irregular, degeneración hidrópica de las células basales, homogenización de las fibras de colágeno y edema de la dermis superficial, sumado al infiltrado inflamatorio mononuclear. Compatible con LE.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/>
            <a:endParaRPr lang="en-US" sz="2400" dirty="0"/>
          </a:p>
          <a:p>
            <a:pPr marL="342900" indent="-342900" algn="just">
              <a:buFont typeface="Wingdings" pitchFamily="2" charset="2"/>
              <a:buChar char="ü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pic>
        <p:nvPicPr>
          <p:cNvPr id="7" name="6 Imagen" descr="Figura-2-Hallazgos-histopatologicos-caracteristic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39" y="2786743"/>
            <a:ext cx="8482149" cy="385789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1 Rectángulo"/>
          <p:cNvSpPr/>
          <p:nvPr/>
        </p:nvSpPr>
        <p:spPr>
          <a:xfrm>
            <a:off x="10016280" y="89631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138792" y="236764"/>
            <a:ext cx="12053207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CASO </a:t>
            </a:r>
            <a:r>
              <a:rPr lang="es-ES_trad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CLÍNICO </a:t>
            </a:r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Se inicia tratamiento con </a:t>
            </a:r>
            <a:r>
              <a:rPr lang="es-ES" sz="2400" dirty="0" err="1" smtClean="0"/>
              <a:t>tacrolimus</a:t>
            </a:r>
            <a:r>
              <a:rPr lang="es-ES" sz="2400" dirty="0" smtClean="0"/>
              <a:t> ungüento al 0,1% cada 12 horas por 5 meses más comprimidos de </a:t>
            </a:r>
            <a:r>
              <a:rPr lang="es-ES" sz="2400" dirty="0" err="1" smtClean="0"/>
              <a:t>fexofenadina</a:t>
            </a:r>
            <a:r>
              <a:rPr lang="es-ES" sz="2400" dirty="0" smtClean="0"/>
              <a:t> 180 mg por día.</a:t>
            </a:r>
          </a:p>
          <a:p>
            <a:pPr>
              <a:buFont typeface="Wingdings" pitchFamily="2" charset="2"/>
              <a:buChar char="q"/>
            </a:pPr>
            <a:endParaRPr lang="es-ES" sz="2400" dirty="0" smtClean="0"/>
          </a:p>
          <a:p>
            <a:pPr>
              <a:buFont typeface="Wingdings" pitchFamily="2" charset="2"/>
              <a:buChar char="q"/>
            </a:pPr>
            <a:r>
              <a:rPr lang="es-ES" sz="2400" dirty="0" smtClean="0"/>
              <a:t>En los sucesivos controles se percibió disminución de la placa y del intenso prurito que padecía y se recomendó una visita cada 6 meses por el potencial riesgo de recidiva o transformación  maligna.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/>
          </a:p>
          <a:p>
            <a:endParaRPr lang="es-ES" sz="2400" dirty="0" smtClean="0"/>
          </a:p>
          <a:p>
            <a:endParaRPr lang="es-ES" sz="2400" dirty="0" smtClean="0"/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/>
            <a:endParaRPr lang="en-US" sz="2400" dirty="0"/>
          </a:p>
          <a:p>
            <a:pPr marL="342900" indent="-342900" algn="just">
              <a:buFont typeface="Wingdings" pitchFamily="2" charset="2"/>
              <a:buChar char="ü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</a:t>
            </a:r>
            <a:endParaRPr lang="en-US" dirty="0"/>
          </a:p>
        </p:txBody>
      </p:sp>
      <p:pic>
        <p:nvPicPr>
          <p:cNvPr id="6" name="5 Imagen" descr="Figura-3-Alivio-de-la-lesion-a-seis-me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098" y="2603863"/>
            <a:ext cx="5364480" cy="4145280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9922638" y="105959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2603863" cy="714103"/>
          </a:xfrm>
        </p:spPr>
        <p:txBody>
          <a:bodyPr>
            <a:normAutofit/>
          </a:bodyPr>
          <a:lstStyle/>
          <a:p>
            <a:r>
              <a:rPr lang="es-ES" sz="2600" b="1" dirty="0" smtClean="0"/>
              <a:t>DISCUSIÓN</a:t>
            </a:r>
            <a:endParaRPr lang="es-ES" sz="2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4844" y="901864"/>
            <a:ext cx="11214463" cy="530610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/>
              <a:t>El liquen escleroso es una rara entidad  </a:t>
            </a:r>
            <a:r>
              <a:rPr lang="es-ES" dirty="0" err="1" smtClean="0"/>
              <a:t>muco</a:t>
            </a:r>
            <a:r>
              <a:rPr lang="es-ES" dirty="0" smtClean="0"/>
              <a:t>-tegumentaria inflamatoria crónica, que lentamente progresa, muy pruriginosa y que  predomina en mujeres en relación 6:1, mayormente visto en post-menopausia.</a:t>
            </a:r>
          </a:p>
          <a:p>
            <a:pPr>
              <a:buFont typeface="Wingdings" pitchFamily="2" charset="2"/>
              <a:buChar char="q"/>
            </a:pPr>
            <a:r>
              <a:rPr lang="es-ES" dirty="0" smtClean="0"/>
              <a:t>Se desconoce aún la causa, y aparte de la sospecha de origen genético/</a:t>
            </a:r>
            <a:r>
              <a:rPr lang="es-ES" dirty="0" err="1" smtClean="0"/>
              <a:t>autoinmunitario</a:t>
            </a:r>
            <a:r>
              <a:rPr lang="es-ES" dirty="0" smtClean="0"/>
              <a:t>, también se la asocia con trastornos tiroideos, vitíligo, alopecia </a:t>
            </a:r>
            <a:r>
              <a:rPr lang="es-ES" dirty="0" err="1" smtClean="0"/>
              <a:t>areata</a:t>
            </a:r>
            <a:r>
              <a:rPr lang="es-ES" dirty="0" smtClean="0"/>
              <a:t> y anemia perniciosa.</a:t>
            </a:r>
          </a:p>
          <a:p>
            <a:pPr>
              <a:buFont typeface="Wingdings" pitchFamily="2" charset="2"/>
              <a:buChar char="q"/>
            </a:pPr>
            <a:r>
              <a:rPr lang="es-ES" dirty="0" smtClean="0"/>
              <a:t>Generalmente inicia con eritema, máculas y pápulas blanquecinas induradas y brillantes con tendencia a confluir para conformar placas duras pruriginosas en forma de “ocho o de cerradura”.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9599901" y="212095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434504" y="6069177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dirty="0">
                <a:solidFill>
                  <a:prstClr val="black"/>
                </a:solidFill>
              </a:rPr>
              <a:t>AR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2603863" cy="714103"/>
          </a:xfrm>
        </p:spPr>
        <p:txBody>
          <a:bodyPr>
            <a:normAutofit/>
          </a:bodyPr>
          <a:lstStyle/>
          <a:p>
            <a:r>
              <a:rPr lang="es-ES" sz="2600" b="1" dirty="0" smtClean="0"/>
              <a:t>DISCUSIÓN</a:t>
            </a:r>
            <a:endParaRPr lang="es-ES" sz="2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853440"/>
            <a:ext cx="11214463" cy="530610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/>
              <a:t>La terapéutica  es amplia, usándose  esteroides de alta potencia en dosis de reducción, </a:t>
            </a:r>
            <a:r>
              <a:rPr lang="es-ES" dirty="0" err="1" smtClean="0"/>
              <a:t>calcipotriol</a:t>
            </a:r>
            <a:r>
              <a:rPr lang="es-ES" dirty="0" smtClean="0"/>
              <a:t>, inhibidores de la </a:t>
            </a:r>
            <a:r>
              <a:rPr lang="es-ES" dirty="0" err="1" smtClean="0"/>
              <a:t>calcineurina</a:t>
            </a:r>
            <a:r>
              <a:rPr lang="es-ES" dirty="0" smtClean="0"/>
              <a:t>, manejo hormonal, fototerapia o láser C02.</a:t>
            </a:r>
          </a:p>
          <a:p>
            <a:pPr>
              <a:buFont typeface="Wingdings" pitchFamily="2" charset="2"/>
              <a:buChar char="q"/>
            </a:pPr>
            <a:r>
              <a:rPr lang="es-ES" dirty="0" smtClean="0"/>
              <a:t>En este caso se decidió usar </a:t>
            </a:r>
            <a:r>
              <a:rPr lang="es-ES" dirty="0" err="1" smtClean="0"/>
              <a:t>tacrolimus</a:t>
            </a:r>
            <a:r>
              <a:rPr lang="es-ES" dirty="0" smtClean="0"/>
              <a:t> 0,1% por su actividad </a:t>
            </a:r>
            <a:r>
              <a:rPr lang="es-ES" dirty="0" err="1" smtClean="0"/>
              <a:t>inmunomoduladora</a:t>
            </a:r>
            <a:r>
              <a:rPr lang="es-ES" dirty="0" smtClean="0"/>
              <a:t>  y </a:t>
            </a:r>
            <a:r>
              <a:rPr lang="es-ES" dirty="0" err="1" smtClean="0"/>
              <a:t>antinflamatoria</a:t>
            </a:r>
            <a:r>
              <a:rPr lang="es-ES" dirty="0" smtClean="0"/>
              <a:t>, con una respuesta favorable y sin tener los efectos adversos de los corticoides.</a:t>
            </a:r>
          </a:p>
          <a:p>
            <a:pPr>
              <a:buFont typeface="Wingdings" pitchFamily="2" charset="2"/>
              <a:buChar char="q"/>
            </a:pPr>
            <a:r>
              <a:rPr lang="es-ES" dirty="0" smtClean="0"/>
              <a:t> Como recomendación dejar en claro que tiene que haber  una  vigilancia cada 6 meses  para  evitar el riesgo de una transformación maligna de alguna lesión sospechosa.</a:t>
            </a:r>
          </a:p>
          <a:p>
            <a:pPr>
              <a:buNone/>
            </a:pPr>
            <a:r>
              <a:rPr lang="es-ES" dirty="0" smtClean="0"/>
              <a:t> 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10106087" y="334559"/>
            <a:ext cx="1923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Liquen escleroso perianal</a:t>
            </a:r>
            <a:endParaRPr lang="es-AR" sz="1100" dirty="0">
              <a:solidFill>
                <a:prstClr val="black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9884712" y="6052849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dirty="0">
                <a:solidFill>
                  <a:prstClr val="black"/>
                </a:solidFill>
              </a:rPr>
              <a:t>AR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410691" y="2870352"/>
            <a:ext cx="708583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Alejandro Romero</a:t>
            </a:r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31520" y="426720"/>
            <a:ext cx="10075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21920" y="313509"/>
            <a:ext cx="119394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21921" y="391886"/>
            <a:ext cx="119394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Pérez Elizondo 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. Liquen escleroso perianal. Presentación de un caso tratado con </a:t>
            </a:r>
            <a:r>
              <a:rPr lang="es-AR" b="1" dirty="0" err="1">
                <a:latin typeface="Arial" panose="020B0604020202020204" pitchFamily="34" charset="0"/>
                <a:cs typeface="Arial" panose="020B0604020202020204" pitchFamily="34" charset="0"/>
              </a:rPr>
              <a:t>tacrolimus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 ungüento al 0,1%. </a:t>
            </a:r>
            <a:r>
              <a:rPr lang="es-AR" b="1" dirty="0" err="1">
                <a:latin typeface="Arial" panose="020B0604020202020204" pitchFamily="34" charset="0"/>
                <a:cs typeface="Arial" panose="020B0604020202020204" pitchFamily="34" charset="0"/>
              </a:rPr>
              <a:t>Arch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dirty="0" err="1">
                <a:latin typeface="Arial" panose="020B0604020202020204" pitchFamily="34" charset="0"/>
                <a:cs typeface="Arial" panose="020B0604020202020204" pitchFamily="34" charset="0"/>
              </a:rPr>
              <a:t>Invest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 Mat </a:t>
            </a:r>
            <a:r>
              <a:rPr lang="es-AR" b="1" dirty="0" err="1">
                <a:latin typeface="Arial" panose="020B0604020202020204" pitchFamily="34" charset="0"/>
                <a:cs typeface="Arial" panose="020B0604020202020204" pitchFamily="34" charset="0"/>
              </a:rPr>
              <a:t>Infant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 2016; 1 (8): 15-17.</a:t>
            </a:r>
          </a:p>
          <a:p>
            <a:pPr algn="just"/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https://www.medigraphic.com/pdfs/imi/imi-2016/imi161d.pdf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Consulta:10/9/2021</a:t>
            </a:r>
          </a:p>
          <a:p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913</Words>
  <Application>Microsoft Office PowerPoint</Application>
  <PresentationFormat>Personalizado</PresentationFormat>
  <Paragraphs>166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 CLÍNICO</vt:lpstr>
      <vt:lpstr>Presentación de PowerPoint</vt:lpstr>
      <vt:lpstr>Presentación de PowerPoint</vt:lpstr>
      <vt:lpstr>DISCUSIÓN</vt:lpstr>
      <vt:lpstr>DISCUSIÓN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356</cp:revision>
  <cp:lastPrinted>2020-10-23T02:45:28Z</cp:lastPrinted>
  <dcterms:created xsi:type="dcterms:W3CDTF">2020-05-07T22:50:37Z</dcterms:created>
  <dcterms:modified xsi:type="dcterms:W3CDTF">2021-09-28T19:40:23Z</dcterms:modified>
</cp:coreProperties>
</file>